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schemas.openxmlformats.org/officeDocument/2006/relationships/slide" Target="slides/slide8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93af11a47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93af11a4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93af11a47_0_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93af11a4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93af11a47_0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93af11a4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93af11a47_0_6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93af11a4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93af11a47_0_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93af11a4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93af11a47_0_1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93af11a4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93af11a47_0_2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93af11a47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93af11a47_0_2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93af11a4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93af11a47_0_1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93af11a4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93af11a47_0_3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93af11a4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93af11a47_0_3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93af11a4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93af11a47_0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93af11a4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93af11a47_0_1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93af11a4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93af11a47_0_1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93af11a4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93af11a47_0_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93af11a4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93af11a47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93af11a4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93af11a47_0_1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93af11a4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93af11a47_0_2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93af11a47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944b4e82d_1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944b4e82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93af11a47_0_2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93af11a4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93af11a47_0_2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93af11a4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93af11a47_0_3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93af11a47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93af11a47_0_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93af11a4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93af11a47_0_3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93af11a47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93af11a47_0_3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93af11a4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93af11a47_0_1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93af11a4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93af11a47_0_1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93af11a4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93af11a47_0_2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93af11a4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93af11a47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93af11a4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93af11a47_0_1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93af11a4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93af11a47_0_1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93af11a4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93af11a47_0_1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93af11a4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93af11a47_0_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93af11a4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93af11a47_0_1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93af11a47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93af11a47_0_1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93af11a4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93af11a47_0_1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93af11a4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93af11a47_0_1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93af11a4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93af11a47_0_2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93af11a4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93af11a47_0_2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93af11a4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93af11a47_0_3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93af11a47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93af11a47_0_3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93af11a47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93af11a47_0_2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93af11a47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93af11a47_0_4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93af11a47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944eb7ba9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944eb7b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93af11a47_0_2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93af11a4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93af11a47_0_3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93af11a47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93af11a47_0_3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93af11a47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93af11a47_0_3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93af11a47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93af11a47_0_3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93af11a47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944b4e82d_1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944b4e82d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944b4e82d_1_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944b4e82d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93af11a47_0_4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93af11a47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793af11a47_0_4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793af11a47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93af11a47_0_4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793af11a47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944eb7ba9_0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944eb7ba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93af11a47_0_3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93af11a47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944b4e82d_1_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944b4e82d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944b4e82d_1_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944b4e82d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944b4e82d_1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944b4e82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93af11a47_0_3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793af11a47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944b4e82d_1_1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944b4e82d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a567dab78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a567dab7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a567dab78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7a567dab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944b4e82d_1_1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944b4e82d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944b4e82d_1_1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944b4e82d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944b4e82d_1_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944b4e82d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a567dab78_0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a567dab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944b4e82d_1_1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944b4e82d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944b4e82d_1_1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944b4e82d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a567dab78_0_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7a567dab7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7a67c661ba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7a67c661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a67c661ba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a67c661b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a67c661ba_0_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7a67c661b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7a67c661ba_0_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7a67c661b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a67c661ba_0_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7a67c661b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a67c661ba_0_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a67c661b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93af11a47_0_2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93af11a4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a67c661ba_0_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a67c661b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a67c661ba_0_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a67c661b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a67c661ba_0_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a67c661b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7a67c661ba_0_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7a67c661b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7a67c661ba_0_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7a67c661b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a67c661ba_0_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a67c661b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a67c661ba_0_10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a67c661b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a67c661ba_0_1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a67c661b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7a67c661ba_0_1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7a67c661b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7a67c661ba_0_1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7a67c661b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93af11a47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93af11a4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8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Relationship Id="rId4" Type="http://schemas.openxmlformats.org/officeDocument/2006/relationships/image" Target="../media/image112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Relationship Id="rId4" Type="http://schemas.openxmlformats.org/officeDocument/2006/relationships/image" Target="../media/image46.jp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106.png"/><Relationship Id="rId5" Type="http://schemas.openxmlformats.org/officeDocument/2006/relationships/image" Target="../media/image69.png"/><Relationship Id="rId6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6.png"/><Relationship Id="rId4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Relationship Id="rId7" Type="http://schemas.openxmlformats.org/officeDocument/2006/relationships/image" Target="../media/image1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6.png"/><Relationship Id="rId4" Type="http://schemas.openxmlformats.org/officeDocument/2006/relationships/hyperlink" Target="https://codepen.io/pen/" TargetMode="External"/><Relationship Id="rId5" Type="http://schemas.openxmlformats.org/officeDocument/2006/relationships/image" Target="../media/image4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6.png"/><Relationship Id="rId4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Relationship Id="rId4" Type="http://schemas.openxmlformats.org/officeDocument/2006/relationships/image" Target="../media/image1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Relationship Id="rId4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Relationship Id="rId4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Relationship Id="rId4" Type="http://schemas.openxmlformats.org/officeDocument/2006/relationships/image" Target="../media/image5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Relationship Id="rId4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9.jpg"/><Relationship Id="rId4" Type="http://schemas.openxmlformats.org/officeDocument/2006/relationships/image" Target="../media/image3.jpg"/><Relationship Id="rId5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Relationship Id="rId4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Relationship Id="rId4" Type="http://schemas.openxmlformats.org/officeDocument/2006/relationships/image" Target="../media/image5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8.png"/><Relationship Id="rId4" Type="http://schemas.openxmlformats.org/officeDocument/2006/relationships/image" Target="../media/image6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Relationship Id="rId4" Type="http://schemas.openxmlformats.org/officeDocument/2006/relationships/image" Target="../media/image6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2.png"/><Relationship Id="rId4" Type="http://schemas.openxmlformats.org/officeDocument/2006/relationships/image" Target="../media/image56.png"/><Relationship Id="rId5" Type="http://schemas.openxmlformats.org/officeDocument/2006/relationships/image" Target="../media/image6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4.png"/><Relationship Id="rId4" Type="http://schemas.openxmlformats.org/officeDocument/2006/relationships/image" Target="../media/image6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0.png"/><Relationship Id="rId4" Type="http://schemas.openxmlformats.org/officeDocument/2006/relationships/image" Target="../media/image6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2.png"/><Relationship Id="rId4" Type="http://schemas.openxmlformats.org/officeDocument/2006/relationships/image" Target="../media/image7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2.png"/><Relationship Id="rId4" Type="http://schemas.openxmlformats.org/officeDocument/2006/relationships/image" Target="../media/image6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2.png"/><Relationship Id="rId4" Type="http://schemas.openxmlformats.org/officeDocument/2006/relationships/image" Target="../media/image6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4.jpg"/><Relationship Id="rId5" Type="http://schemas.openxmlformats.org/officeDocument/2006/relationships/image" Target="../media/image105.jpg"/><Relationship Id="rId6" Type="http://schemas.openxmlformats.org/officeDocument/2006/relationships/image" Target="../media/image6.jpg"/><Relationship Id="rId7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2.png"/><Relationship Id="rId4" Type="http://schemas.openxmlformats.org/officeDocument/2006/relationships/image" Target="../media/image66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2.png"/><Relationship Id="rId4" Type="http://schemas.openxmlformats.org/officeDocument/2006/relationships/image" Target="../media/image6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2.png"/><Relationship Id="rId4" Type="http://schemas.openxmlformats.org/officeDocument/2006/relationships/image" Target="../media/image7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2.png"/><Relationship Id="rId4" Type="http://schemas.openxmlformats.org/officeDocument/2006/relationships/image" Target="../media/image7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2.png"/><Relationship Id="rId4" Type="http://schemas.openxmlformats.org/officeDocument/2006/relationships/image" Target="../media/image7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2.png"/><Relationship Id="rId4" Type="http://schemas.openxmlformats.org/officeDocument/2006/relationships/image" Target="../media/image9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9.png"/><Relationship Id="rId4" Type="http://schemas.openxmlformats.org/officeDocument/2006/relationships/image" Target="../media/image7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png"/><Relationship Id="rId4" Type="http://schemas.openxmlformats.org/officeDocument/2006/relationships/image" Target="../media/image12.png"/><Relationship Id="rId5" Type="http://schemas.openxmlformats.org/officeDocument/2006/relationships/image" Target="../media/image5.jpg"/><Relationship Id="rId6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2.png"/><Relationship Id="rId4" Type="http://schemas.openxmlformats.org/officeDocument/2006/relationships/image" Target="../media/image7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2.png"/><Relationship Id="rId4" Type="http://schemas.openxmlformats.org/officeDocument/2006/relationships/image" Target="../media/image81.png"/><Relationship Id="rId5" Type="http://schemas.openxmlformats.org/officeDocument/2006/relationships/image" Target="../media/image8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1.png"/><Relationship Id="rId4" Type="http://schemas.openxmlformats.org/officeDocument/2006/relationships/image" Target="../media/image8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3.png"/><Relationship Id="rId4" Type="http://schemas.openxmlformats.org/officeDocument/2006/relationships/image" Target="../media/image88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3.png"/><Relationship Id="rId4" Type="http://schemas.openxmlformats.org/officeDocument/2006/relationships/image" Target="../media/image9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3.png"/><Relationship Id="rId4" Type="http://schemas.openxmlformats.org/officeDocument/2006/relationships/image" Target="../media/image9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03.png"/><Relationship Id="rId4" Type="http://schemas.openxmlformats.org/officeDocument/2006/relationships/image" Target="../media/image8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03.png"/><Relationship Id="rId4" Type="http://schemas.openxmlformats.org/officeDocument/2006/relationships/image" Target="../media/image9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3.png"/><Relationship Id="rId4" Type="http://schemas.openxmlformats.org/officeDocument/2006/relationships/image" Target="../media/image9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3.png"/><Relationship Id="rId4" Type="http://schemas.openxmlformats.org/officeDocument/2006/relationships/image" Target="../media/image94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3.png"/><Relationship Id="rId4" Type="http://schemas.openxmlformats.org/officeDocument/2006/relationships/image" Target="../media/image95.gif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0.png"/><Relationship Id="rId4" Type="http://schemas.openxmlformats.org/officeDocument/2006/relationships/image" Target="../media/image117.png"/><Relationship Id="rId5" Type="http://schemas.openxmlformats.org/officeDocument/2006/relationships/image" Target="../media/image9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0.png"/><Relationship Id="rId4" Type="http://schemas.openxmlformats.org/officeDocument/2006/relationships/image" Target="../media/image98.png"/><Relationship Id="rId5" Type="http://schemas.openxmlformats.org/officeDocument/2006/relationships/image" Target="../media/image11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19.png"/><Relationship Id="rId4" Type="http://schemas.openxmlformats.org/officeDocument/2006/relationships/image" Target="../media/image9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"/>
            <a:ext cx="9143999" cy="685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992850" y="2250407"/>
            <a:ext cx="7158300" cy="23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¿Cómo funciona el internet y nuestras aplicaciones?</a:t>
            </a:r>
            <a:endParaRPr b="1" sz="4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1003050" y="2847750"/>
            <a:ext cx="71379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Web != Internet</a:t>
            </a:r>
            <a:endParaRPr b="1" sz="6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813" y="1524450"/>
            <a:ext cx="3801676" cy="380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5524175" y="1768350"/>
            <a:ext cx="3854100" cy="3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Consolas"/>
              <a:buChar char="●"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Servidor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5720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Consolas"/>
              <a:buChar char="●"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Cliente(s)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50" y="2420513"/>
            <a:ext cx="476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5082750" y="147350"/>
            <a:ext cx="18705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latin typeface="Consolas"/>
                <a:ea typeface="Consolas"/>
                <a:cs typeface="Consolas"/>
                <a:sym typeface="Consolas"/>
              </a:rPr>
              <a:t>HTTP</a:t>
            </a:r>
            <a:endParaRPr sz="6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2190750" y="1235550"/>
            <a:ext cx="4762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22222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HyperText Transfer Protocol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"/>
            <a:ext cx="9143999" cy="685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806550" y="2933250"/>
            <a:ext cx="75309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Back-end y front-end</a:t>
            </a:r>
            <a:endParaRPr b="1" sz="5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177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98" y="2075225"/>
            <a:ext cx="7886802" cy="3972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2" name="Google Shape;152;p27"/>
          <p:cNvSpPr txBox="1"/>
          <p:nvPr/>
        </p:nvSpPr>
        <p:spPr>
          <a:xfrm>
            <a:off x="5045900" y="988975"/>
            <a:ext cx="34695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Consolas"/>
                <a:ea typeface="Consolas"/>
                <a:cs typeface="Consolas"/>
                <a:sym typeface="Consolas"/>
              </a:rPr>
              <a:t>Front-end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177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/>
        </p:nvSpPr>
        <p:spPr>
          <a:xfrm>
            <a:off x="4493675" y="226975"/>
            <a:ext cx="34695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Consolas"/>
                <a:ea typeface="Consolas"/>
                <a:cs typeface="Consolas"/>
                <a:sym typeface="Consolas"/>
              </a:rPr>
              <a:t>Back</a:t>
            </a:r>
            <a:r>
              <a:rPr lang="es" sz="3600">
                <a:latin typeface="Consolas"/>
                <a:ea typeface="Consolas"/>
                <a:cs typeface="Consolas"/>
                <a:sym typeface="Consolas"/>
              </a:rPr>
              <a:t>-end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563" y="1296888"/>
            <a:ext cx="7762875" cy="44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818" y="3542493"/>
            <a:ext cx="6782376" cy="28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"/>
            <a:ext cx="9143999" cy="685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587" y="25"/>
            <a:ext cx="8740834" cy="68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25" y="0"/>
            <a:ext cx="826035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513" y="1797950"/>
            <a:ext cx="7114975" cy="41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3959475" y="828200"/>
            <a:ext cx="41700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Tabla de usuarios</a:t>
            </a:r>
            <a:endParaRPr b="1"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1221450" y="2540996"/>
            <a:ext cx="6701100" cy="17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¿Por qué aprender sobre tecnología?</a:t>
            </a:r>
            <a:endParaRPr b="1" sz="5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" y="0"/>
            <a:ext cx="9141750" cy="685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" y="0"/>
            <a:ext cx="9144000" cy="6890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4"/>
          <p:cNvSpPr txBox="1"/>
          <p:nvPr/>
        </p:nvSpPr>
        <p:spPr>
          <a:xfrm>
            <a:off x="1811850" y="2619388"/>
            <a:ext cx="55203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Desarrollando en la web</a:t>
            </a:r>
            <a:endParaRPr b="1" sz="4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473" y="1420864"/>
            <a:ext cx="6137075" cy="340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0100" y="986550"/>
            <a:ext cx="4043800" cy="48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5125" y="2136175"/>
            <a:ext cx="6825925" cy="38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7"/>
          <p:cNvSpPr txBox="1"/>
          <p:nvPr/>
        </p:nvSpPr>
        <p:spPr>
          <a:xfrm>
            <a:off x="3131938" y="726975"/>
            <a:ext cx="53325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Frameworks back-end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8"/>
          <p:cNvSpPr txBox="1"/>
          <p:nvPr/>
        </p:nvSpPr>
        <p:spPr>
          <a:xfrm>
            <a:off x="3131938" y="726975"/>
            <a:ext cx="53325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Frameworks front-end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750" y="2075063"/>
            <a:ext cx="2198126" cy="219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0875" y="2584813"/>
            <a:ext cx="3376700" cy="16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3650" y="4273206"/>
            <a:ext cx="4022270" cy="16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9"/>
          <p:cNvSpPr txBox="1"/>
          <p:nvPr/>
        </p:nvSpPr>
        <p:spPr>
          <a:xfrm>
            <a:off x="2594363" y="697925"/>
            <a:ext cx="53325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Bases de datos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425" y="1796929"/>
            <a:ext cx="5645200" cy="46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625"/>
            <a:ext cx="9144001" cy="6158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1"/>
          <p:cNvSpPr txBox="1"/>
          <p:nvPr/>
        </p:nvSpPr>
        <p:spPr>
          <a:xfrm>
            <a:off x="2983500" y="633075"/>
            <a:ext cx="53325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Ap</a:t>
            </a: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licaciones</a:t>
            </a: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móviles nativas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7" name="Google Shape;2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625" y="3179699"/>
            <a:ext cx="4548801" cy="36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3488" y="1929382"/>
            <a:ext cx="6677025" cy="2522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793500" y="1469184"/>
            <a:ext cx="3721800" cy="3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Resolver problemas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Mejorar tu presencia en internet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Mejorar tus ingresos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Mejorar habilidades cognitivas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Mejorar tu lógica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4970000" y="1469169"/>
            <a:ext cx="37218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Trabajos flexibles 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Vender/ofrecer productos/servicios en internet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Emprender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3884"/>
            <a:ext cx="9144000" cy="46442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2"/>
          <p:cNvSpPr txBox="1"/>
          <p:nvPr/>
        </p:nvSpPr>
        <p:spPr>
          <a:xfrm>
            <a:off x="2699400" y="486375"/>
            <a:ext cx="37452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Apps híbridas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5" y="0"/>
            <a:ext cx="907144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"/>
            <a:ext cx="9143999" cy="6859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4"/>
          <p:cNvSpPr txBox="1"/>
          <p:nvPr/>
        </p:nvSpPr>
        <p:spPr>
          <a:xfrm>
            <a:off x="806550" y="2589700"/>
            <a:ext cx="7530900" cy="16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Herramientas para el desarrollo web</a:t>
            </a:r>
            <a:endParaRPr b="1" sz="4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5"/>
          <p:cNvSpPr txBox="1"/>
          <p:nvPr/>
        </p:nvSpPr>
        <p:spPr>
          <a:xfrm>
            <a:off x="668850" y="616775"/>
            <a:ext cx="7806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Chrome/Firefox developer tools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2" name="Google Shape;27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" y="2537212"/>
            <a:ext cx="3170800" cy="17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0500" y="5695475"/>
            <a:ext cx="1280901" cy="128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8198" y="1648173"/>
            <a:ext cx="6611449" cy="37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75" y="152400"/>
            <a:ext cx="7728255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7"/>
          <p:cNvSpPr txBox="1"/>
          <p:nvPr/>
        </p:nvSpPr>
        <p:spPr>
          <a:xfrm>
            <a:off x="2271150" y="1007625"/>
            <a:ext cx="46017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Editores de texto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575" y="2429238"/>
            <a:ext cx="2700857" cy="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6831" y="3523100"/>
            <a:ext cx="2920419" cy="6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6875" y="3523100"/>
            <a:ext cx="2700850" cy="61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0150"/>
            <a:ext cx="9144000" cy="565784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8"/>
          <p:cNvSpPr txBox="1"/>
          <p:nvPr/>
        </p:nvSpPr>
        <p:spPr>
          <a:xfrm>
            <a:off x="1281000" y="276050"/>
            <a:ext cx="6582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Proyecto en un editor de texto</a:t>
            </a:r>
            <a:endParaRPr b="1"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4163"/>
            <a:ext cx="9144001" cy="522853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9"/>
          <p:cNvSpPr txBox="1"/>
          <p:nvPr/>
        </p:nvSpPr>
        <p:spPr>
          <a:xfrm>
            <a:off x="1012200" y="319650"/>
            <a:ext cx="7119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Editor de texto VS block de notas</a:t>
            </a:r>
            <a:endParaRPr b="1"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850" y="2109088"/>
            <a:ext cx="544830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1"/>
          <p:cNvSpPr txBox="1"/>
          <p:nvPr/>
        </p:nvSpPr>
        <p:spPr>
          <a:xfrm>
            <a:off x="2618500" y="793500"/>
            <a:ext cx="62460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Git y servicios como Github, Gitlab, Bitbucket, etc.</a:t>
            </a:r>
            <a:endParaRPr b="1"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3" name="Google Shape;31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2388" y="2463450"/>
            <a:ext cx="141922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2397" y="4511425"/>
            <a:ext cx="1419225" cy="1426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450" y="5002598"/>
            <a:ext cx="3083249" cy="4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5937" y="4640989"/>
            <a:ext cx="2644339" cy="11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9143999" cy="685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2"/>
          <p:cNvSpPr txBox="1"/>
          <p:nvPr/>
        </p:nvSpPr>
        <p:spPr>
          <a:xfrm>
            <a:off x="1345650" y="97275"/>
            <a:ext cx="6452700" cy="1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Codepen:</a:t>
            </a:r>
            <a:endParaRPr b="1" sz="42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 u="sng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https://codepen.io/pen/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3" name="Google Shape;32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929325"/>
            <a:ext cx="9144000" cy="49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3"/>
          <p:cNvSpPr txBox="1"/>
          <p:nvPr/>
        </p:nvSpPr>
        <p:spPr>
          <a:xfrm>
            <a:off x="1696350" y="2838088"/>
            <a:ext cx="57513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¿Qué es HTML?</a:t>
            </a:r>
            <a:endParaRPr b="1" sz="6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625" y="2334463"/>
            <a:ext cx="2190750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4"/>
          <p:cNvSpPr txBox="1"/>
          <p:nvPr/>
        </p:nvSpPr>
        <p:spPr>
          <a:xfrm>
            <a:off x="936000" y="924900"/>
            <a:ext cx="72720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4343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HyperText Markup Language</a:t>
            </a:r>
            <a:endParaRPr b="1" sz="4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675" y="2585729"/>
            <a:ext cx="6420251" cy="427227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/>
        </p:nvSpPr>
        <p:spPr>
          <a:xfrm>
            <a:off x="2221200" y="1118675"/>
            <a:ext cx="47016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Estructura básica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6"/>
          <p:cNvSpPr txBox="1"/>
          <p:nvPr/>
        </p:nvSpPr>
        <p:spPr>
          <a:xfrm>
            <a:off x="3266850" y="1118675"/>
            <a:ext cx="261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En código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50" name="Google Shape;35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175" y="2010349"/>
            <a:ext cx="7383650" cy="4069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175" y="1497812"/>
            <a:ext cx="5283950" cy="4381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7" name="Google Shape;357;p57"/>
          <p:cNvSpPr txBox="1"/>
          <p:nvPr/>
        </p:nvSpPr>
        <p:spPr>
          <a:xfrm>
            <a:off x="2675100" y="259400"/>
            <a:ext cx="379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Etiquetas HTML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8"/>
          <p:cNvSpPr txBox="1"/>
          <p:nvPr/>
        </p:nvSpPr>
        <p:spPr>
          <a:xfrm>
            <a:off x="2675100" y="571725"/>
            <a:ext cx="379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Jerarquía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4" name="Google Shape;36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1063" y="1593225"/>
            <a:ext cx="5858874" cy="36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9"/>
          <p:cNvSpPr txBox="1"/>
          <p:nvPr/>
        </p:nvSpPr>
        <p:spPr>
          <a:xfrm>
            <a:off x="2675100" y="403050"/>
            <a:ext cx="379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Jerarquía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1" name="Google Shape;37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500" y="1424538"/>
            <a:ext cx="5533000" cy="43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1495225"/>
            <a:ext cx="6191250" cy="5200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7" name="Google Shape;377;p60"/>
          <p:cNvSpPr txBox="1"/>
          <p:nvPr/>
        </p:nvSpPr>
        <p:spPr>
          <a:xfrm>
            <a:off x="2034750" y="340450"/>
            <a:ext cx="50745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Etiquetas de texto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1"/>
          <p:cNvSpPr txBox="1"/>
          <p:nvPr/>
        </p:nvSpPr>
        <p:spPr>
          <a:xfrm>
            <a:off x="2675100" y="680775"/>
            <a:ext cx="379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Botones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84" name="Google Shape;38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8925" y="1761475"/>
            <a:ext cx="5906150" cy="28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9999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950" y="0"/>
            <a:ext cx="7060100" cy="35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79895"/>
            <a:ext cx="9144000" cy="3962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150" y="242347"/>
            <a:ext cx="2072626" cy="4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2"/>
          <p:cNvSpPr txBox="1"/>
          <p:nvPr/>
        </p:nvSpPr>
        <p:spPr>
          <a:xfrm>
            <a:off x="6058200" y="383800"/>
            <a:ext cx="25047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Atributos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1" name="Google Shape;39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225" y="1588800"/>
            <a:ext cx="7638668" cy="4928725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6360000" dist="1333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3"/>
          <p:cNvSpPr txBox="1"/>
          <p:nvPr/>
        </p:nvSpPr>
        <p:spPr>
          <a:xfrm>
            <a:off x="5999175" y="966575"/>
            <a:ext cx="26103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Imágenes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8" name="Google Shape;39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25" y="2389513"/>
            <a:ext cx="8074950" cy="2514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857375"/>
            <a:ext cx="6858000" cy="3143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sp>
        <p:nvSpPr>
          <p:cNvPr id="405" name="Google Shape;405;p64"/>
          <p:cNvSpPr txBox="1"/>
          <p:nvPr/>
        </p:nvSpPr>
        <p:spPr>
          <a:xfrm>
            <a:off x="3714750" y="537600"/>
            <a:ext cx="17145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Videos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" y="0"/>
            <a:ext cx="914176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675" y="1967750"/>
            <a:ext cx="6960650" cy="369295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38100">
              <a:srgbClr val="000000">
                <a:alpha val="50000"/>
              </a:srgbClr>
            </a:outerShdw>
          </a:effectLst>
        </p:spPr>
      </p:pic>
      <p:sp>
        <p:nvSpPr>
          <p:cNvPr id="414" name="Google Shape;414;p65"/>
          <p:cNvSpPr txBox="1"/>
          <p:nvPr/>
        </p:nvSpPr>
        <p:spPr>
          <a:xfrm>
            <a:off x="3128425" y="867050"/>
            <a:ext cx="49239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Etiqueta hipervínculo</a:t>
            </a:r>
            <a:endParaRPr b="1"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2293750"/>
            <a:ext cx="4191000" cy="41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9825" y="2293750"/>
            <a:ext cx="3790950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6"/>
          <p:cNvSpPr txBox="1"/>
          <p:nvPr/>
        </p:nvSpPr>
        <p:spPr>
          <a:xfrm>
            <a:off x="3517050" y="1097825"/>
            <a:ext cx="2109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4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Listas</a:t>
            </a:r>
            <a:endParaRPr b="1" sz="44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125" y="1542275"/>
            <a:ext cx="6324600" cy="485775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66675">
              <a:srgbClr val="000000">
                <a:alpha val="50000"/>
              </a:srgbClr>
            </a:outerShdw>
          </a:effectLst>
        </p:spPr>
      </p:pic>
      <p:sp>
        <p:nvSpPr>
          <p:cNvPr id="429" name="Google Shape;429;p67"/>
          <p:cNvSpPr txBox="1"/>
          <p:nvPr/>
        </p:nvSpPr>
        <p:spPr>
          <a:xfrm>
            <a:off x="5633525" y="528575"/>
            <a:ext cx="29682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latin typeface="Consolas"/>
                <a:ea typeface="Consolas"/>
                <a:cs typeface="Consolas"/>
                <a:sym typeface="Consolas"/>
              </a:rPr>
              <a:t>Utilities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8"/>
          <p:cNvSpPr txBox="1"/>
          <p:nvPr/>
        </p:nvSpPr>
        <p:spPr>
          <a:xfrm>
            <a:off x="374050" y="4364175"/>
            <a:ext cx="17457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Divs</a:t>
            </a:r>
            <a:endParaRPr b="1" sz="4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36" name="Google Shape;43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50" y="434800"/>
            <a:ext cx="4948301" cy="34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9"/>
          <p:cNvSpPr txBox="1"/>
          <p:nvPr/>
        </p:nvSpPr>
        <p:spPr>
          <a:xfrm>
            <a:off x="1644300" y="3073888"/>
            <a:ext cx="27147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Tablas</a:t>
            </a:r>
            <a:endParaRPr b="1" sz="4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3" name="Google Shape;44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7500" y="-883250"/>
            <a:ext cx="3506500" cy="801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70"/>
          <p:cNvSpPr txBox="1"/>
          <p:nvPr/>
        </p:nvSpPr>
        <p:spPr>
          <a:xfrm>
            <a:off x="4872350" y="138925"/>
            <a:ext cx="3906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Formularios</a:t>
            </a:r>
            <a:endParaRPr b="1" sz="4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0" name="Google Shape;4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0350" y="1795493"/>
            <a:ext cx="4223300" cy="4138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71"/>
          <p:cNvSpPr txBox="1"/>
          <p:nvPr/>
        </p:nvSpPr>
        <p:spPr>
          <a:xfrm>
            <a:off x="4872350" y="138925"/>
            <a:ext cx="3906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Formularios</a:t>
            </a:r>
            <a:endParaRPr b="1" sz="4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7" name="Google Shape;45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63" y="1309800"/>
            <a:ext cx="8412676" cy="554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100" y="2846325"/>
            <a:ext cx="5348899" cy="401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245675" cy="393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0250" y="0"/>
            <a:ext cx="3903751" cy="390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934251"/>
            <a:ext cx="3903739" cy="292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900" y="6172897"/>
            <a:ext cx="2072626" cy="4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2"/>
          <p:cNvSpPr txBox="1"/>
          <p:nvPr/>
        </p:nvSpPr>
        <p:spPr>
          <a:xfrm>
            <a:off x="2177850" y="851875"/>
            <a:ext cx="4788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HTML es semántico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64" name="Google Shape;46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807" y="1761307"/>
            <a:ext cx="4674402" cy="50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3"/>
          <p:cNvSpPr txBox="1"/>
          <p:nvPr/>
        </p:nvSpPr>
        <p:spPr>
          <a:xfrm>
            <a:off x="1534050" y="2838088"/>
            <a:ext cx="60759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practicar...</a:t>
            </a:r>
            <a:endParaRPr b="1" sz="6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4"/>
          <p:cNvSpPr txBox="1"/>
          <p:nvPr/>
        </p:nvSpPr>
        <p:spPr>
          <a:xfrm>
            <a:off x="515050" y="2497125"/>
            <a:ext cx="36096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Página personal:</a:t>
            </a:r>
            <a:endParaRPr b="1"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7" name="Google Shape;477;p74"/>
          <p:cNvSpPr txBox="1"/>
          <p:nvPr/>
        </p:nvSpPr>
        <p:spPr>
          <a:xfrm>
            <a:off x="4784250" y="2497125"/>
            <a:ext cx="36096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Página empresa:</a:t>
            </a:r>
            <a:endParaRPr b="1"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74"/>
          <p:cNvSpPr txBox="1"/>
          <p:nvPr/>
        </p:nvSpPr>
        <p:spPr>
          <a:xfrm>
            <a:off x="623450" y="3157925"/>
            <a:ext cx="3185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Char char="●"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Header y foto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Char char="●"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quién soy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Char char="●"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experiencia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Char char="●"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formulario contacto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Char char="●"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servicios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9" name="Google Shape;479;p74"/>
          <p:cNvSpPr txBox="1"/>
          <p:nvPr/>
        </p:nvSpPr>
        <p:spPr>
          <a:xfrm>
            <a:off x="4784250" y="3157925"/>
            <a:ext cx="36096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Char char="●"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Call to action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Char char="●"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quiénes somos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Char char="●"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servicios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Char char="●"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nuestro equipo 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Char char="●"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nuestros clientes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nsolas"/>
              <a:buChar char="●"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contáctanos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0" name="Google Shape;480;p74"/>
          <p:cNvSpPr txBox="1"/>
          <p:nvPr/>
        </p:nvSpPr>
        <p:spPr>
          <a:xfrm>
            <a:off x="1908750" y="1104425"/>
            <a:ext cx="5326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Ejemplo de proyectos</a:t>
            </a:r>
            <a:endParaRPr b="1"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"/>
            <a:ext cx="9143999" cy="6859648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75"/>
          <p:cNvSpPr txBox="1"/>
          <p:nvPr/>
        </p:nvSpPr>
        <p:spPr>
          <a:xfrm>
            <a:off x="806550" y="2975400"/>
            <a:ext cx="75309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¿Qué es CSS?</a:t>
            </a:r>
            <a:endParaRPr b="1" sz="6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6"/>
          <p:cNvSpPr txBox="1"/>
          <p:nvPr/>
        </p:nvSpPr>
        <p:spPr>
          <a:xfrm>
            <a:off x="890300" y="2532500"/>
            <a:ext cx="47883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CSS</a:t>
            </a:r>
            <a:endParaRPr b="1" sz="6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3" name="Google Shape;493;p76"/>
          <p:cNvSpPr txBox="1"/>
          <p:nvPr/>
        </p:nvSpPr>
        <p:spPr>
          <a:xfrm>
            <a:off x="890300" y="3429000"/>
            <a:ext cx="37584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Cascading Style Sheets</a:t>
            </a:r>
            <a:endParaRPr b="1"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4" name="Google Shape;49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550" y="1520950"/>
            <a:ext cx="2704851" cy="3816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7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77"/>
          <p:cNvSpPr txBox="1"/>
          <p:nvPr/>
        </p:nvSpPr>
        <p:spPr>
          <a:xfrm>
            <a:off x="1784700" y="1285600"/>
            <a:ext cx="55746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Sintaxis básica</a:t>
            </a:r>
            <a:endParaRPr b="1" sz="4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1" name="Google Shape;50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8850" y="2690975"/>
            <a:ext cx="6766310" cy="3820975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7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8"/>
          <p:cNvSpPr txBox="1"/>
          <p:nvPr/>
        </p:nvSpPr>
        <p:spPr>
          <a:xfrm>
            <a:off x="381900" y="2401500"/>
            <a:ext cx="3102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Sintaxis básica</a:t>
            </a:r>
            <a:endParaRPr b="1" sz="4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8" name="Google Shape;50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4493" y="838"/>
            <a:ext cx="5659513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74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9"/>
          <p:cNvSpPr txBox="1"/>
          <p:nvPr/>
        </p:nvSpPr>
        <p:spPr>
          <a:xfrm>
            <a:off x="1784700" y="741525"/>
            <a:ext cx="55746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4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Propiedades texto</a:t>
            </a:r>
            <a:endParaRPr b="1" sz="44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15" name="Google Shape;51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475" y="1827825"/>
            <a:ext cx="5249049" cy="50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80"/>
          <p:cNvSpPr txBox="1"/>
          <p:nvPr/>
        </p:nvSpPr>
        <p:spPr>
          <a:xfrm>
            <a:off x="1888500" y="623450"/>
            <a:ext cx="53670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borders</a:t>
            </a:r>
            <a:endParaRPr b="1" sz="4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22" name="Google Shape;52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875" y="1916663"/>
            <a:ext cx="6372225" cy="3648075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540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52" y="2256127"/>
            <a:ext cx="8281900" cy="4009575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38100">
              <a:srgbClr val="000000">
                <a:alpha val="50000"/>
              </a:srgbClr>
            </a:outerShdw>
          </a:effectLst>
        </p:spPr>
      </p:pic>
      <p:sp>
        <p:nvSpPr>
          <p:cNvPr id="529" name="Google Shape;529;p81"/>
          <p:cNvSpPr txBox="1"/>
          <p:nvPr/>
        </p:nvSpPr>
        <p:spPr>
          <a:xfrm>
            <a:off x="2241900" y="1091050"/>
            <a:ext cx="46602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box model</a:t>
            </a:r>
            <a:endParaRPr b="1"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388" y="1449974"/>
            <a:ext cx="5793225" cy="54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834650" cy="28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2282700" y="378975"/>
            <a:ext cx="4578600" cy="10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@wITches</a:t>
            </a:r>
            <a:endParaRPr b="1" sz="7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" name="Google Shape;97;p19"/>
          <p:cNvSpPr txBox="1"/>
          <p:nvPr/>
        </p:nvSpPr>
        <p:spPr>
          <a:xfrm rot="-2087961">
            <a:off x="6113354" y="3513827"/>
            <a:ext cx="1659003" cy="692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@diognyy</a:t>
            </a:r>
            <a:endParaRPr b="1"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" name="Google Shape;98;p19"/>
          <p:cNvSpPr txBox="1"/>
          <p:nvPr/>
        </p:nvSpPr>
        <p:spPr>
          <a:xfrm rot="-2088062">
            <a:off x="3591411" y="4217969"/>
            <a:ext cx="1961178" cy="692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camilaoa</a:t>
            </a:r>
            <a:endParaRPr b="1"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" name="Google Shape;99;p19"/>
          <p:cNvSpPr txBox="1"/>
          <p:nvPr/>
        </p:nvSpPr>
        <p:spPr>
          <a:xfrm rot="1318891">
            <a:off x="688734" y="4785900"/>
            <a:ext cx="2995132" cy="692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1"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preet_kamal_fem</a:t>
            </a:r>
            <a:endParaRPr b="1"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1625" y="4659125"/>
            <a:ext cx="2182375" cy="22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084" y="0"/>
            <a:ext cx="526983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3240" y="1640163"/>
            <a:ext cx="6617525" cy="37962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541" name="Google Shape;541;p83"/>
          <p:cNvSpPr txBox="1"/>
          <p:nvPr/>
        </p:nvSpPr>
        <p:spPr>
          <a:xfrm>
            <a:off x="1888500" y="623450"/>
            <a:ext cx="53670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backgrounds</a:t>
            </a:r>
            <a:endParaRPr b="1" sz="4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37"/>
            <a:ext cx="9143999" cy="685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0600" y="1531588"/>
            <a:ext cx="5352150" cy="4753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cxnSp>
        <p:nvCxnSpPr>
          <p:cNvPr id="548" name="Google Shape;548;p84"/>
          <p:cNvCxnSpPr/>
          <p:nvPr/>
        </p:nvCxnSpPr>
        <p:spPr>
          <a:xfrm flipH="1">
            <a:off x="3926900" y="2480825"/>
            <a:ext cx="2713500" cy="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9" name="Google Shape;549;p84"/>
          <p:cNvCxnSpPr/>
          <p:nvPr/>
        </p:nvCxnSpPr>
        <p:spPr>
          <a:xfrm flipH="1">
            <a:off x="4549850" y="3745300"/>
            <a:ext cx="1949400" cy="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0" name="Google Shape;550;p84"/>
          <p:cNvCxnSpPr/>
          <p:nvPr/>
        </p:nvCxnSpPr>
        <p:spPr>
          <a:xfrm rot="10800000">
            <a:off x="4038000" y="4812175"/>
            <a:ext cx="2680500" cy="1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1" name="Google Shape;551;p84"/>
          <p:cNvSpPr txBox="1"/>
          <p:nvPr/>
        </p:nvSpPr>
        <p:spPr>
          <a:xfrm>
            <a:off x="6794700" y="2243825"/>
            <a:ext cx="12645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Por Tag</a:t>
            </a:r>
            <a:endParaRPr b="1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2" name="Google Shape;552;p84"/>
          <p:cNvSpPr txBox="1"/>
          <p:nvPr/>
        </p:nvSpPr>
        <p:spPr>
          <a:xfrm>
            <a:off x="6776800" y="3508300"/>
            <a:ext cx="1519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Por clase</a:t>
            </a:r>
            <a:endParaRPr b="1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3" name="Google Shape;553;p84"/>
          <p:cNvSpPr txBox="1"/>
          <p:nvPr/>
        </p:nvSpPr>
        <p:spPr>
          <a:xfrm>
            <a:off x="6726025" y="4581625"/>
            <a:ext cx="12645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Por Id</a:t>
            </a:r>
            <a:endParaRPr b="1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84"/>
          <p:cNvSpPr txBox="1"/>
          <p:nvPr/>
        </p:nvSpPr>
        <p:spPr>
          <a:xfrm>
            <a:off x="3291550" y="515000"/>
            <a:ext cx="29412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Selectores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37"/>
            <a:ext cx="9143999" cy="6859674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85"/>
          <p:cNvSpPr txBox="1"/>
          <p:nvPr/>
        </p:nvSpPr>
        <p:spPr>
          <a:xfrm>
            <a:off x="1888350" y="790150"/>
            <a:ext cx="53673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Selectores avanzados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61" name="Google Shape;561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525" y="1820350"/>
            <a:ext cx="4012499" cy="42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3100" y="2718999"/>
            <a:ext cx="4770900" cy="2481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00" y="0"/>
            <a:ext cx="8083108" cy="6705601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86"/>
          <p:cNvSpPr txBox="1"/>
          <p:nvPr/>
        </p:nvSpPr>
        <p:spPr>
          <a:xfrm>
            <a:off x="2005550" y="144700"/>
            <a:ext cx="5316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Asignando CSS a elementos HTML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87"/>
          <p:cNvSpPr txBox="1"/>
          <p:nvPr/>
        </p:nvSpPr>
        <p:spPr>
          <a:xfrm>
            <a:off x="1417950" y="2965950"/>
            <a:ext cx="63081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Frameworks CSS</a:t>
            </a:r>
            <a:endParaRPr b="1" sz="4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" y="0"/>
            <a:ext cx="914177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88"/>
          <p:cNvSpPr txBox="1"/>
          <p:nvPr/>
        </p:nvSpPr>
        <p:spPr>
          <a:xfrm>
            <a:off x="0" y="867575"/>
            <a:ext cx="5310000" cy="55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Proporcionar una forma fácil y por tanto rápida de implementar diseños web.</a:t>
            </a:r>
            <a:br>
              <a:rPr lang="es" sz="1800">
                <a:solidFill>
                  <a:srgbClr val="4343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800">
              <a:solidFill>
                <a:srgbClr val="43434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Nos aseguran que el diseño va a funcionar en una amplia gama de navegadores</a:t>
            </a:r>
            <a:br>
              <a:rPr lang="es" sz="1800">
                <a:solidFill>
                  <a:srgbClr val="4343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800">
              <a:solidFill>
                <a:srgbClr val="43434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Nos aseguran que su código cumple cierta normas estándar.</a:t>
            </a:r>
            <a:br>
              <a:rPr lang="es" sz="1800">
                <a:solidFill>
                  <a:srgbClr val="4343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800">
              <a:solidFill>
                <a:srgbClr val="43434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onsolas"/>
              <a:buChar char="●"/>
            </a:pPr>
            <a:r>
              <a:rPr lang="es" sz="1800">
                <a:solidFill>
                  <a:srgbClr val="4343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Nos aseguran cierto grado de fiabilidad en la eficacia de las utilidades que nos aportan. El framework se supone que está bien probado para asegurarnos que no hay errores.</a:t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1" name="Google Shape;581;p88"/>
          <p:cNvSpPr txBox="1"/>
          <p:nvPr/>
        </p:nvSpPr>
        <p:spPr>
          <a:xfrm>
            <a:off x="2698350" y="138275"/>
            <a:ext cx="37473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Ventajas</a:t>
            </a:r>
            <a:endParaRPr b="1"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7375" y="0"/>
            <a:ext cx="9591377" cy="71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88" y="2130204"/>
            <a:ext cx="7439025" cy="4189086"/>
          </a:xfrm>
          <a:prstGeom prst="rect">
            <a:avLst/>
          </a:prstGeom>
          <a:noFill/>
          <a:ln>
            <a:noFill/>
          </a:ln>
          <a:effectLst>
            <a:outerShdw blurRad="385763" rotWithShape="0" algn="bl" dir="540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8800" y="1343463"/>
            <a:ext cx="5626400" cy="41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90"/>
          <p:cNvSpPr txBox="1"/>
          <p:nvPr/>
        </p:nvSpPr>
        <p:spPr>
          <a:xfrm>
            <a:off x="2647650" y="376150"/>
            <a:ext cx="38487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Formularios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075" y="2250725"/>
            <a:ext cx="9143999" cy="2160931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91"/>
          <p:cNvSpPr txBox="1"/>
          <p:nvPr/>
        </p:nvSpPr>
        <p:spPr>
          <a:xfrm>
            <a:off x="2647650" y="376150"/>
            <a:ext cx="38487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Imágenes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513" y="1202400"/>
            <a:ext cx="7602975" cy="4454873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857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93"/>
          <p:cNvSpPr txBox="1"/>
          <p:nvPr/>
        </p:nvSpPr>
        <p:spPr>
          <a:xfrm>
            <a:off x="2647650" y="376150"/>
            <a:ext cx="38487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Navegación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14" name="Google Shape;614;p93"/>
          <p:cNvPicPr preferRelativeResize="0"/>
          <p:nvPr/>
        </p:nvPicPr>
        <p:blipFill rotWithShape="1">
          <a:blip r:embed="rId4">
            <a:alphaModFix/>
          </a:blip>
          <a:srcRect b="8797" l="3686" r="2977" t="30943"/>
          <a:stretch/>
        </p:blipFill>
        <p:spPr>
          <a:xfrm>
            <a:off x="640050" y="1825638"/>
            <a:ext cx="7863901" cy="320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94"/>
          <p:cNvSpPr txBox="1"/>
          <p:nvPr/>
        </p:nvSpPr>
        <p:spPr>
          <a:xfrm>
            <a:off x="2647650" y="376150"/>
            <a:ext cx="38487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Modals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21" name="Google Shape;621;p94"/>
          <p:cNvPicPr preferRelativeResize="0"/>
          <p:nvPr/>
        </p:nvPicPr>
        <p:blipFill rotWithShape="1">
          <a:blip r:embed="rId4">
            <a:alphaModFix/>
          </a:blip>
          <a:srcRect b="32709" l="0" r="0" t="0"/>
          <a:stretch/>
        </p:blipFill>
        <p:spPr>
          <a:xfrm>
            <a:off x="944063" y="1779463"/>
            <a:ext cx="7255875" cy="32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95"/>
          <p:cNvSpPr txBox="1"/>
          <p:nvPr/>
        </p:nvSpPr>
        <p:spPr>
          <a:xfrm>
            <a:off x="2647650" y="376150"/>
            <a:ext cx="38487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Carousels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28" name="Google Shape;628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265263"/>
            <a:ext cx="8839200" cy="23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96"/>
          <p:cNvSpPr txBox="1"/>
          <p:nvPr/>
        </p:nvSpPr>
        <p:spPr>
          <a:xfrm>
            <a:off x="2647650" y="682725"/>
            <a:ext cx="38487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Grid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5" name="Google Shape;63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26675"/>
            <a:ext cx="9144000" cy="240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97"/>
          <p:cNvSpPr txBox="1"/>
          <p:nvPr/>
        </p:nvSpPr>
        <p:spPr>
          <a:xfrm>
            <a:off x="2647650" y="376150"/>
            <a:ext cx="38487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Grid</a:t>
            </a:r>
            <a:endParaRPr sz="36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42" name="Google Shape;64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50" y="1429229"/>
            <a:ext cx="7429500" cy="399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177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98"/>
          <p:cNvSpPr txBox="1"/>
          <p:nvPr/>
        </p:nvSpPr>
        <p:spPr>
          <a:xfrm>
            <a:off x="1865338" y="2965950"/>
            <a:ext cx="54111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practicar...</a:t>
            </a:r>
            <a:endParaRPr b="1" sz="4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177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12" y="1923543"/>
            <a:ext cx="9144000" cy="493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9284" y="753875"/>
            <a:ext cx="3405426" cy="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177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1899" y="204050"/>
            <a:ext cx="2496100" cy="5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3538" y="1419213"/>
            <a:ext cx="3314700" cy="54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101"/>
          <p:cNvSpPr txBox="1"/>
          <p:nvPr/>
        </p:nvSpPr>
        <p:spPr>
          <a:xfrm>
            <a:off x="2439363" y="1122127"/>
            <a:ext cx="44127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Gracias!</a:t>
            </a:r>
            <a:endParaRPr b="1" sz="6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69" name="Google Shape;66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68" y="204100"/>
            <a:ext cx="2183200" cy="5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101"/>
          <p:cNvSpPr txBox="1"/>
          <p:nvPr/>
        </p:nvSpPr>
        <p:spPr>
          <a:xfrm>
            <a:off x="1164750" y="2373531"/>
            <a:ext cx="6814500" cy="26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20% off </a:t>
            </a:r>
            <a:endParaRPr b="1" sz="60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DEVINTROHMO</a:t>
            </a:r>
            <a:endParaRPr b="1" sz="64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1" name="Google Shape;671;p101"/>
          <p:cNvSpPr txBox="1"/>
          <p:nvPr/>
        </p:nvSpPr>
        <p:spPr>
          <a:xfrm>
            <a:off x="988950" y="4500975"/>
            <a:ext cx="71661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www.devf.la</a:t>
            </a:r>
            <a:endParaRPr b="1" sz="6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966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532800" y="2074600"/>
            <a:ext cx="6552000" cy="3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onsolas"/>
              <a:buChar char="●"/>
            </a:pPr>
            <a:r>
              <a:rPr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¿Cómo funciona el internet ?</a:t>
            </a:r>
            <a:endParaRPr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onsolas"/>
              <a:buChar char="●"/>
            </a:pPr>
            <a:r>
              <a:rPr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endParaRPr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onsolas"/>
              <a:buChar char="●"/>
            </a:pPr>
            <a:r>
              <a:rPr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CSS</a:t>
            </a:r>
            <a:endParaRPr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onsolas"/>
              <a:buChar char="●"/>
            </a:pPr>
            <a:r>
              <a:rPr lang="es" sz="3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Frameworks CSS</a:t>
            </a:r>
            <a:endParaRPr sz="3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532800" y="726475"/>
            <a:ext cx="21696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Agenda:</a:t>
            </a:r>
            <a:endParaRPr sz="4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